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5"/>
    <p:sldMasterId id="2147483692" r:id="rId6"/>
    <p:sldMasterId id="2147483707" r:id="rId7"/>
    <p:sldMasterId id="2147483755" r:id="rId8"/>
    <p:sldMasterId id="2147483805" r:id="rId9"/>
    <p:sldMasterId id="2147483833" r:id="rId10"/>
    <p:sldMasterId id="2147483923" r:id="rId11"/>
    <p:sldMasterId id="2147483938" r:id="rId12"/>
  </p:sldMasterIdLst>
  <p:notesMasterIdLst>
    <p:notesMasterId r:id="rId24"/>
  </p:notesMasterIdLst>
  <p:handoutMasterIdLst>
    <p:handoutMasterId r:id="rId25"/>
  </p:handoutMasterIdLst>
  <p:sldIdLst>
    <p:sldId id="501" r:id="rId13"/>
    <p:sldId id="514" r:id="rId14"/>
    <p:sldId id="542" r:id="rId15"/>
    <p:sldId id="534" r:id="rId16"/>
    <p:sldId id="543" r:id="rId17"/>
    <p:sldId id="544" r:id="rId18"/>
    <p:sldId id="545" r:id="rId19"/>
    <p:sldId id="546" r:id="rId20"/>
    <p:sldId id="541" r:id="rId21"/>
    <p:sldId id="529" r:id="rId22"/>
    <p:sldId id="486" r:id="rId23"/>
  </p:sldIdLst>
  <p:sldSz cx="12192000" cy="6858000"/>
  <p:notesSz cx="6811963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de Kinoshita" initials="HK" lastIdx="4" clrIdx="0"/>
  <p:cmAuthor id="1" name="Hao2 Wu" initials="H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FF9900"/>
    <a:srgbClr val="00CC00"/>
    <a:srgbClr val="FFC9C9"/>
    <a:srgbClr val="FF0000"/>
    <a:srgbClr val="FFFF57"/>
    <a:srgbClr val="00B0F0"/>
    <a:srgbClr val="FDEDF6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86387" autoAdjust="0"/>
  </p:normalViewPr>
  <p:slideViewPr>
    <p:cSldViewPr snapToGrid="0">
      <p:cViewPr varScale="1">
        <p:scale>
          <a:sx n="64" d="100"/>
          <a:sy n="64" d="100"/>
        </p:scale>
        <p:origin x="873" y="39"/>
      </p:cViewPr>
      <p:guideLst>
        <p:guide pos="360"/>
        <p:guide orient="horz" pos="2160"/>
      </p:guideLst>
    </p:cSldViewPr>
  </p:slideViewPr>
  <p:outlineViewPr>
    <p:cViewPr>
      <p:scale>
        <a:sx n="33" d="100"/>
        <a:sy n="33" d="100"/>
      </p:scale>
      <p:origin x="0" y="-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816" y="-84"/>
      </p:cViewPr>
      <p:guideLst>
        <p:guide orient="horz" pos="3133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/>
            </a:lvl1pPr>
          </a:lstStyle>
          <a:p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/>
            </a:lvl1pPr>
          </a:lstStyle>
          <a:p>
            <a:fld id="{19A42DBE-9A40-44C2-85E2-CEF4A643DC9B}" type="datetimeFigureOut">
              <a:rPr lang="en-US" sz="800">
                <a:solidFill>
                  <a:schemeClr val="accent5"/>
                </a:solidFill>
              </a:rPr>
              <a:pPr/>
              <a:t>12/8/2020</a:t>
            </a:fld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/>
            </a:lvl1pPr>
          </a:lstStyle>
          <a:p>
            <a:endParaRPr lang="en-US" sz="110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6541" y="8115809"/>
            <a:ext cx="373846" cy="1330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36541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36541" y="9244659"/>
            <a:ext cx="373846" cy="43943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ctr"/>
            <a:fld id="{8DDAB1B0-62E0-495F-BA6F-EBA55831B881}" type="slidenum">
              <a:rPr lang="en-US" sz="110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9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F76B152-1ECA-402E-91CD-B4EAAE3B91C2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7413" cy="3355975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vert="horz" lIns="94044" tIns="47022" rIns="94044" bIns="470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6364"/>
            <a:ext cx="5449570" cy="3916115"/>
          </a:xfrm>
          <a:prstGeom prst="rect">
            <a:avLst/>
          </a:prstGeom>
        </p:spPr>
        <p:txBody>
          <a:bodyPr vert="horz" lIns="94044" tIns="47022" rIns="94044" bIns="4702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6438907" y="8115809"/>
            <a:ext cx="373846" cy="1330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8907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36541" y="9163506"/>
            <a:ext cx="373846" cy="49901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B4F12C0E-25FE-46A6-97F3-45A20C972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4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03225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1500" indent="-1111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accent5"/>
        </a:solidFill>
        <a:latin typeface="+mn-lt"/>
        <a:ea typeface="+mn-ea"/>
        <a:cs typeface="+mn-cs"/>
      </a:defRPr>
    </a:lvl4pPr>
    <a:lvl5pPr marL="860425" indent="-114300" algn="l" defTabSz="914400" rtl="0" eaLnBrk="1" latinLnBrk="0" hangingPunct="1">
      <a:buFont typeface="Arial" panose="020B0604020202020204" pitchFamily="34" charset="0"/>
      <a:buChar char="•"/>
      <a:tabLst>
        <a:tab pos="1203325" algn="l"/>
      </a:tabLst>
      <a:defRPr sz="1000" kern="1200">
        <a:solidFill>
          <a:schemeClr val="accent5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12C0E-25FE-46A6-97F3-45A20C972E2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11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19.jpeg"/><Relationship Id="rId16" Type="http://schemas.openxmlformats.org/officeDocument/2006/relationships/image" Target="../media/image120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861806" cy="184666"/>
          </a:xfrm>
        </p:spPr>
        <p:txBody>
          <a:bodyPr lIns="0"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  Bob Xie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DFF99A-19F6-4F96-A216-6CD934D68E7A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16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2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4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2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4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7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5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1" y="408756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7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6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8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2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1181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8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85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6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" y="352580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3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2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6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9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4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3504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5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31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8" y="1260536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47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36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57477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2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2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0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2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9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2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9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6" y="408761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9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8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319374" cy="184666"/>
          </a:xfrm>
        </p:spPr>
        <p:txBody>
          <a:bodyPr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9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2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4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8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2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1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" y="352585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540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1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4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9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813" y="6458564"/>
            <a:ext cx="3967243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30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7951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3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1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3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84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16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86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2" y="4087602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2" y="6458564"/>
            <a:ext cx="321457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01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8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2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2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5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27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04"/>
            <a:ext cx="4423766" cy="39216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" y="3525847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141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813" y="6458564"/>
            <a:ext cx="3119297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3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02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34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88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4698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3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7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3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1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3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74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6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2" y="6458564"/>
            <a:ext cx="332890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4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0CFC9D2-48D2-445C-9F62-214D515FDECE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9697717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0334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6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23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0" y="1260520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39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20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91293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9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63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9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56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88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72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8" y="4087574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1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56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76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" y="3525819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85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9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74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06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60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7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655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3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9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7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9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 rot="21365145">
            <a:off x="8003084" y="1892325"/>
            <a:ext cx="4288955" cy="258286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0 w 5434373"/>
              <a:gd name="connsiteY0" fmla="*/ 28971 h 1011057"/>
              <a:gd name="connsiteX1" fmla="*/ 5434373 w 5434373"/>
              <a:gd name="connsiteY1" fmla="*/ 0 h 1011057"/>
              <a:gd name="connsiteX2" fmla="*/ 3575489 w 5434373"/>
              <a:gd name="connsiteY2" fmla="*/ 1011057 h 1011057"/>
              <a:gd name="connsiteX3" fmla="*/ 0 w 5434373"/>
              <a:gd name="connsiteY3" fmla="*/ 1008255 h 1011057"/>
              <a:gd name="connsiteX4" fmla="*/ 0 w 5434373"/>
              <a:gd name="connsiteY4" fmla="*/ 28971 h 1011057"/>
              <a:gd name="connsiteX0" fmla="*/ 0 w 3710877"/>
              <a:gd name="connsiteY0" fmla="*/ 21612 h 1003698"/>
              <a:gd name="connsiteX1" fmla="*/ 3710878 w 3710877"/>
              <a:gd name="connsiteY1" fmla="*/ 0 h 1003698"/>
              <a:gd name="connsiteX2" fmla="*/ 3575489 w 3710877"/>
              <a:gd name="connsiteY2" fmla="*/ 1003698 h 1003698"/>
              <a:gd name="connsiteX3" fmla="*/ 0 w 3710877"/>
              <a:gd name="connsiteY3" fmla="*/ 1000896 h 1003698"/>
              <a:gd name="connsiteX4" fmla="*/ 0 w 3710877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9612"/>
              <a:gd name="connsiteY0" fmla="*/ 6729 h 988815"/>
              <a:gd name="connsiteX1" fmla="*/ 3719612 w 3719612"/>
              <a:gd name="connsiteY1" fmla="*/ 0 h 988815"/>
              <a:gd name="connsiteX2" fmla="*/ 3575489 w 3719612"/>
              <a:gd name="connsiteY2" fmla="*/ 988815 h 988815"/>
              <a:gd name="connsiteX3" fmla="*/ 0 w 3719612"/>
              <a:gd name="connsiteY3" fmla="*/ 986013 h 988815"/>
              <a:gd name="connsiteX4" fmla="*/ 0 w 3719612"/>
              <a:gd name="connsiteY4" fmla="*/ 6729 h 98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612" h="988815">
                <a:moveTo>
                  <a:pt x="0" y="6729"/>
                </a:moveTo>
                <a:lnTo>
                  <a:pt x="3719612" y="0"/>
                </a:lnTo>
                <a:cubicBezTo>
                  <a:pt x="3686881" y="338931"/>
                  <a:pt x="3631493" y="650689"/>
                  <a:pt x="3575489" y="988815"/>
                </a:cubicBezTo>
                <a:lnTo>
                  <a:pt x="0" y="986013"/>
                </a:lnTo>
                <a:lnTo>
                  <a:pt x="0" y="6729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gray">
          <a:xfrm rot="21365145">
            <a:off x="10272226" y="3155950"/>
            <a:ext cx="1322731" cy="457200"/>
          </a:xfrm>
          <a:custGeom>
            <a:avLst/>
            <a:gdLst>
              <a:gd name="connsiteX0" fmla="*/ 0 w 855342"/>
              <a:gd name="connsiteY0" fmla="*/ 0 h 519360"/>
              <a:gd name="connsiteX1" fmla="*/ 855342 w 855342"/>
              <a:gd name="connsiteY1" fmla="*/ 0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55342"/>
              <a:gd name="connsiteY0" fmla="*/ 0 h 519360"/>
              <a:gd name="connsiteX1" fmla="*/ 569438 w 855342"/>
              <a:gd name="connsiteY1" fmla="*/ 14374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48589"/>
              <a:gd name="connsiteY0" fmla="*/ 0 h 519360"/>
              <a:gd name="connsiteX1" fmla="*/ 569438 w 848589"/>
              <a:gd name="connsiteY1" fmla="*/ 14374 h 519360"/>
              <a:gd name="connsiteX2" fmla="*/ 848589 w 848589"/>
              <a:gd name="connsiteY2" fmla="*/ 332367 h 519360"/>
              <a:gd name="connsiteX3" fmla="*/ 0 w 848589"/>
              <a:gd name="connsiteY3" fmla="*/ 519360 h 519360"/>
              <a:gd name="connsiteX4" fmla="*/ 0 w 848589"/>
              <a:gd name="connsiteY4" fmla="*/ 0 h 519360"/>
              <a:gd name="connsiteX0" fmla="*/ 0 w 1144262"/>
              <a:gd name="connsiteY0" fmla="*/ 0 h 569570"/>
              <a:gd name="connsiteX1" fmla="*/ 569438 w 1144262"/>
              <a:gd name="connsiteY1" fmla="*/ 14374 h 569570"/>
              <a:gd name="connsiteX2" fmla="*/ 1144262 w 1144262"/>
              <a:gd name="connsiteY2" fmla="*/ 569571 h 569570"/>
              <a:gd name="connsiteX3" fmla="*/ 0 w 1144262"/>
              <a:gd name="connsiteY3" fmla="*/ 519360 h 569570"/>
              <a:gd name="connsiteX4" fmla="*/ 0 w 1144262"/>
              <a:gd name="connsiteY4" fmla="*/ 0 h 569570"/>
              <a:gd name="connsiteX0" fmla="*/ 3094 w 1147356"/>
              <a:gd name="connsiteY0" fmla="*/ 0 h 586267"/>
              <a:gd name="connsiteX1" fmla="*/ 572532 w 1147356"/>
              <a:gd name="connsiteY1" fmla="*/ 14374 h 586267"/>
              <a:gd name="connsiteX2" fmla="*/ 1147356 w 1147356"/>
              <a:gd name="connsiteY2" fmla="*/ 569571 h 586267"/>
              <a:gd name="connsiteX3" fmla="*/ 0 w 1147356"/>
              <a:gd name="connsiteY3" fmla="*/ 586268 h 586267"/>
              <a:gd name="connsiteX4" fmla="*/ 3094 w 1147356"/>
              <a:gd name="connsiteY4" fmla="*/ 0 h 5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356" h="586267">
                <a:moveTo>
                  <a:pt x="3094" y="0"/>
                </a:moveTo>
                <a:lnTo>
                  <a:pt x="572532" y="14374"/>
                </a:lnTo>
                <a:lnTo>
                  <a:pt x="1147356" y="569571"/>
                </a:lnTo>
                <a:lnTo>
                  <a:pt x="0" y="586268"/>
                </a:lnTo>
                <a:cubicBezTo>
                  <a:pt x="1031" y="390845"/>
                  <a:pt x="2063" y="195423"/>
                  <a:pt x="30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gray">
          <a:xfrm rot="21365145">
            <a:off x="4863779" y="3752875"/>
            <a:ext cx="6802622" cy="148431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82 w 5434770"/>
              <a:gd name="connsiteY0" fmla="*/ 0 h 1023513"/>
              <a:gd name="connsiteX1" fmla="*/ 5434770 w 5434770"/>
              <a:gd name="connsiteY1" fmla="*/ 15258 h 1023513"/>
              <a:gd name="connsiteX2" fmla="*/ 5431262 w 5434770"/>
              <a:gd name="connsiteY2" fmla="*/ 1023513 h 1023513"/>
              <a:gd name="connsiteX3" fmla="*/ 397 w 5434770"/>
              <a:gd name="connsiteY3" fmla="*/ 1023513 h 1023513"/>
              <a:gd name="connsiteX4" fmla="*/ 82 w 5434770"/>
              <a:gd name="connsiteY4" fmla="*/ 0 h 1023513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4373" h="1029855">
                <a:moveTo>
                  <a:pt x="3983" y="0"/>
                </a:moveTo>
                <a:lnTo>
                  <a:pt x="5434373" y="21600"/>
                </a:lnTo>
                <a:cubicBezTo>
                  <a:pt x="5433204" y="357685"/>
                  <a:pt x="5432034" y="693770"/>
                  <a:pt x="5430865" y="1029855"/>
                </a:cubicBezTo>
                <a:lnTo>
                  <a:pt x="0" y="1029855"/>
                </a:lnTo>
                <a:cubicBezTo>
                  <a:pt x="379" y="698610"/>
                  <a:pt x="3604" y="331245"/>
                  <a:pt x="39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12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8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6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4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40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41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7" name="Picture 3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 descr="C:\Users\Kathy\Documents\Corporate PPT Template\Phase 2\TM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 rot="21300000">
            <a:off x="11056655" y="5924550"/>
            <a:ext cx="73044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 rot="21366623">
            <a:off x="5220001" y="4086627"/>
            <a:ext cx="5811624" cy="84992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70243" y="870347"/>
            <a:ext cx="9732896" cy="2790117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5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9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5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1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2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9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0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6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37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3" name="Picture 37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94746" y="910719"/>
            <a:ext cx="9714592" cy="357046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196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1822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335026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397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20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6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974787"/>
            <a:ext cx="11726436" cy="4399636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70491" y="1335049"/>
            <a:ext cx="11726436" cy="639763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8828163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Freeform 8"/>
          <p:cNvSpPr>
            <a:spLocks/>
          </p:cNvSpPr>
          <p:nvPr userDrawn="1"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AF7FE431-34D8-46D5-80D0-19E048DBC0A3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gray">
          <a:xfrm flipH="1">
            <a:off x="205517" y="255906"/>
            <a:ext cx="5678460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gray">
          <a:xfrm rot="10800000" flipH="1">
            <a:off x="6249510" y="255905"/>
            <a:ext cx="5737007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4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gray">
          <a:xfrm>
            <a:off x="11987160" y="60325"/>
            <a:ext cx="204840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83550" y="1335028"/>
            <a:ext cx="5606749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83538" y="255906"/>
            <a:ext cx="5600426" cy="597132"/>
          </a:xfrm>
          <a:prstGeom prst="rect">
            <a:avLst/>
          </a:prstGeom>
        </p:spPr>
        <p:txBody>
          <a:bodyPr lIns="121899" tIns="60949" rIns="121899" bIns="60949"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 bwMode="gray">
          <a:xfrm>
            <a:off x="6249510" y="1335028"/>
            <a:ext cx="5737007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249510" y="255906"/>
            <a:ext cx="5737007" cy="597132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446469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828B0DDD-5B32-4AA9-B90F-3EFE38840A1B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gray">
          <a:xfrm rot="21422542">
            <a:off x="-98438" y="2462213"/>
            <a:ext cx="3323503" cy="3732212"/>
          </a:xfrm>
          <a:custGeom>
            <a:avLst/>
            <a:gdLst>
              <a:gd name="connsiteX0" fmla="*/ 0 w 3383749"/>
              <a:gd name="connsiteY0" fmla="*/ 0 h 3725641"/>
              <a:gd name="connsiteX1" fmla="*/ 3383749 w 3383749"/>
              <a:gd name="connsiteY1" fmla="*/ 0 h 3725641"/>
              <a:gd name="connsiteX2" fmla="*/ 3383749 w 3383749"/>
              <a:gd name="connsiteY2" fmla="*/ 3725641 h 3725641"/>
              <a:gd name="connsiteX3" fmla="*/ 0 w 3383749"/>
              <a:gd name="connsiteY3" fmla="*/ 3725641 h 3725641"/>
              <a:gd name="connsiteX4" fmla="*/ 0 w 3383749"/>
              <a:gd name="connsiteY4" fmla="*/ 0 h 3725641"/>
              <a:gd name="connsiteX0" fmla="*/ 253417 w 3383749"/>
              <a:gd name="connsiteY0" fmla="*/ 0 h 3729563"/>
              <a:gd name="connsiteX1" fmla="*/ 3383749 w 3383749"/>
              <a:gd name="connsiteY1" fmla="*/ 3922 h 3729563"/>
              <a:gd name="connsiteX2" fmla="*/ 3383749 w 3383749"/>
              <a:gd name="connsiteY2" fmla="*/ 3729563 h 3729563"/>
              <a:gd name="connsiteX3" fmla="*/ 0 w 3383749"/>
              <a:gd name="connsiteY3" fmla="*/ 3729563 h 3729563"/>
              <a:gd name="connsiteX4" fmla="*/ 253417 w 3383749"/>
              <a:gd name="connsiteY4" fmla="*/ 0 h 3729563"/>
              <a:gd name="connsiteX0" fmla="*/ 192855 w 3323187"/>
              <a:gd name="connsiteY0" fmla="*/ 0 h 3732692"/>
              <a:gd name="connsiteX1" fmla="*/ 3323187 w 3323187"/>
              <a:gd name="connsiteY1" fmla="*/ 3922 h 3732692"/>
              <a:gd name="connsiteX2" fmla="*/ 3323187 w 3323187"/>
              <a:gd name="connsiteY2" fmla="*/ 3729563 h 3732692"/>
              <a:gd name="connsiteX3" fmla="*/ 0 w 3323187"/>
              <a:gd name="connsiteY3" fmla="*/ 3732692 h 3732692"/>
              <a:gd name="connsiteX4" fmla="*/ 192855 w 3323187"/>
              <a:gd name="connsiteY4" fmla="*/ 0 h 37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187" h="3732692">
                <a:moveTo>
                  <a:pt x="192855" y="0"/>
                </a:moveTo>
                <a:lnTo>
                  <a:pt x="3323187" y="3922"/>
                </a:lnTo>
                <a:lnTo>
                  <a:pt x="3323187" y="3729563"/>
                </a:lnTo>
                <a:lnTo>
                  <a:pt x="0" y="3732692"/>
                </a:lnTo>
                <a:lnTo>
                  <a:pt x="192855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gray">
          <a:xfrm rot="21422542">
            <a:off x="1111552" y="4672038"/>
            <a:ext cx="2175442" cy="14874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  <a:gd name="connsiteX0" fmla="*/ 53753 w 1652866"/>
              <a:gd name="connsiteY0" fmla="*/ 0 h 1116419"/>
              <a:gd name="connsiteX1" fmla="*/ 1652866 w 1652866"/>
              <a:gd name="connsiteY1" fmla="*/ 0 h 1116419"/>
              <a:gd name="connsiteX2" fmla="*/ 1652866 w 1652866"/>
              <a:gd name="connsiteY2" fmla="*/ 1116419 h 1116419"/>
              <a:gd name="connsiteX3" fmla="*/ 0 w 1652866"/>
              <a:gd name="connsiteY3" fmla="*/ 383893 h 1116419"/>
              <a:gd name="connsiteX4" fmla="*/ 53753 w 1652866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866" h="1116419">
                <a:moveTo>
                  <a:pt x="53753" y="0"/>
                </a:moveTo>
                <a:lnTo>
                  <a:pt x="1652866" y="0"/>
                </a:lnTo>
                <a:lnTo>
                  <a:pt x="1652866" y="1116419"/>
                </a:lnTo>
                <a:lnTo>
                  <a:pt x="0" y="383893"/>
                </a:lnTo>
                <a:lnTo>
                  <a:pt x="53753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gray">
          <a:xfrm rot="21422542">
            <a:off x="981330" y="622325"/>
            <a:ext cx="9533833" cy="4373563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2542">
            <a:off x="7185566" y="-767353"/>
            <a:ext cx="1974850" cy="45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Placeholder 2"/>
          <p:cNvSpPr>
            <a:spLocks noGrp="1"/>
          </p:cNvSpPr>
          <p:nvPr>
            <p:ph type="body" idx="10"/>
          </p:nvPr>
        </p:nvSpPr>
        <p:spPr bwMode="gray">
          <a:xfrm rot="21420000">
            <a:off x="1265443" y="972758"/>
            <a:ext cx="8950513" cy="32310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84" indent="-154484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1"/>
          </p:nvPr>
        </p:nvSpPr>
        <p:spPr bwMode="gray">
          <a:xfrm rot="21420000">
            <a:off x="1565252" y="4340558"/>
            <a:ext cx="8736396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06930637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gray">
          <a:xfrm flipH="1">
            <a:off x="9921284" y="2339975"/>
            <a:ext cx="2270716" cy="2927350"/>
          </a:xfrm>
          <a:prstGeom prst="rect">
            <a:avLst/>
          </a:pr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gray">
          <a:xfrm flipH="1">
            <a:off x="9916521" y="4097363"/>
            <a:ext cx="1710182" cy="11699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364" h="1116419">
                <a:moveTo>
                  <a:pt x="54251" y="0"/>
                </a:moveTo>
                <a:lnTo>
                  <a:pt x="1653364" y="0"/>
                </a:lnTo>
                <a:lnTo>
                  <a:pt x="1653364" y="1116419"/>
                </a:lnTo>
                <a:lnTo>
                  <a:pt x="1" y="393405"/>
                </a:lnTo>
                <a:lnTo>
                  <a:pt x="54251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gray">
          <a:xfrm flipH="1">
            <a:off x="6219870" y="584225"/>
            <a:ext cx="5406845" cy="391477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E315B082-E0B6-4C44-9E0A-2C0FDCF4FB55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200000">
            <a:off x="8363004" y="-687185"/>
            <a:ext cx="1974850" cy="453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23972" y="673008"/>
            <a:ext cx="5796206" cy="5541527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68153" y="3937000"/>
            <a:ext cx="4673600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427375" y="795690"/>
            <a:ext cx="4850237" cy="200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90" indent="-154490">
              <a:lnSpc>
                <a:spcPct val="95000"/>
              </a:lnSpc>
              <a:spcBef>
                <a:spcPts val="400"/>
              </a:spcBef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935977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BB7AB13B-A96D-4EFD-B297-29A2670A3210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286550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3524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 bwMode="gray">
          <a:xfrm>
            <a:off x="222423" y="1456767"/>
            <a:ext cx="11747155" cy="4881880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CN" noProof="0"/>
              <a:t>Click icon </a:t>
            </a:r>
            <a:r>
              <a:rPr lang="en-US" altLang="zh-CN" noProof="0" dirty="0"/>
              <a:t>to add chart</a:t>
            </a:r>
            <a:endParaRPr lang="en-US" noProof="0" dirty="0"/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07071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9198784" y="3483000"/>
            <a:ext cx="2993216" cy="1685925"/>
          </a:xfrm>
          <a:prstGeom prst="rect">
            <a:avLst/>
          </a:pr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9198783" y="3482975"/>
            <a:ext cx="2743915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>
            <a:off x="0" y="3965600"/>
            <a:ext cx="11942698" cy="168592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F914E569-9A1F-4346-B81D-7B742FE6A76A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5400000">
            <a:off x="1059364" y="2949099"/>
            <a:ext cx="1633537" cy="375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12" y="5698899"/>
            <a:ext cx="10972801" cy="638756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 algn="r" defTabSz="1218987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400" kern="1200" cap="none" spc="0" dirty="0" smtClean="0">
                <a:solidFill>
                  <a:srgbClr val="961E1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>
          <a:xfrm>
            <a:off x="609612" y="4141177"/>
            <a:ext cx="10972801" cy="1321448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cap="all" spc="-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181614" y="621991"/>
            <a:ext cx="6084710" cy="27082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buFontTx/>
              <a:buNone/>
              <a:defRPr lang="en-US" sz="2400" dirty="0" smtClean="0">
                <a:solidFill>
                  <a:srgbClr val="414042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58780943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graphy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3" y="1591"/>
            <a:ext cx="12192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337023" cy="1684338"/>
          </a:xfrm>
          <a:prstGeom prst="rect">
            <a:avLst/>
          </a:prstGeom>
          <a:solidFill>
            <a:srgbClr val="711617"/>
          </a:solidFill>
          <a:ln>
            <a:noFill/>
          </a:ln>
          <a:effectLst>
            <a:outerShdw blurRad="508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087721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2143696" y="4619650"/>
            <a:ext cx="9799015" cy="1685925"/>
          </a:xfrm>
          <a:prstGeom prst="rect">
            <a:avLst/>
          </a:prstGeom>
          <a:solidFill>
            <a:srgbClr val="EC2225"/>
          </a:solidFill>
          <a:ln>
            <a:noFill/>
          </a:ln>
          <a:effectLst>
            <a:outerShdw blurRad="76200" dist="50800" dir="8400000" algn="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5400000">
            <a:off x="3210986" y="3603150"/>
            <a:ext cx="1633537" cy="37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6"/>
          <p:cNvSpPr>
            <a:spLocks noGrp="1"/>
          </p:cNvSpPr>
          <p:nvPr>
            <p:ph type="title"/>
          </p:nvPr>
        </p:nvSpPr>
        <p:spPr bwMode="gray">
          <a:xfrm>
            <a:off x="2602173" y="4905633"/>
            <a:ext cx="8980227" cy="1143000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79712394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athy\Documents\Corporate PPT Template\FINAL\ppt-images\NoTexture_Closin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" y="2990850"/>
            <a:ext cx="12192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528706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72" y="274638"/>
            <a:ext cx="1097248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41002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20" y="1600206"/>
            <a:ext cx="541002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084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42.jpe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9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3.png"/><Relationship Id="rId5" Type="http://schemas.openxmlformats.org/officeDocument/2006/relationships/image" Target="../media/image119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550560"/>
            <a:ext cx="410762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Confidential. All rights reserved.  Bob Xie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971" r:id="rId9"/>
  </p:sldLayoutIdLs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8" y="6473825"/>
            <a:ext cx="2413629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none">
                <a:solidFill>
                  <a:srgbClr val="939598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AB225CA-C8AE-4E13-92CA-D8A017B4F38F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3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611412-390B-40C3-A3B7-721592C1576C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2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0" y="6481763"/>
            <a:ext cx="2413629" cy="138112"/>
          </a:xfrm>
          <a:prstGeom prst="rect">
            <a:avLst/>
          </a:prstGeom>
        </p:spPr>
        <p:txBody>
          <a:bodyPr wrap="none"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 defTabSz="1217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9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black">
          <a:xfrm>
            <a:off x="512909" y="6451624"/>
            <a:ext cx="3660575" cy="276977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31" name="Rectangle 18"/>
          <p:cNvSpPr>
            <a:spLocks noChangeArrowheads="1"/>
          </p:cNvSpPr>
          <p:nvPr/>
        </p:nvSpPr>
        <p:spPr bwMode="invGray">
          <a:xfrm>
            <a:off x="100068" y="6445274"/>
            <a:ext cx="403273" cy="27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5333CBF0-83E8-4E5A-8B65-E44C84C60F0F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566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</p:sldLayoutIdLst>
  <p:transition spd="med">
    <p:fade/>
  </p:transition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8783" y="2048256"/>
            <a:ext cx="10394988" cy="1581912"/>
          </a:xfrm>
        </p:spPr>
        <p:txBody>
          <a:bodyPr/>
          <a:lstStyle/>
          <a:p>
            <a:br>
              <a:rPr lang="en-US" altLang="zh-CN" sz="5400" dirty="0">
                <a:solidFill>
                  <a:schemeClr val="tx1"/>
                </a:solidFill>
              </a:rPr>
            </a:br>
            <a:r>
              <a:rPr lang="en-US" altLang="zh-CN" dirty="0"/>
              <a:t>Neural Network Brief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Bob Xie		Dec 2020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Author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343" y="1175657"/>
            <a:ext cx="1119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Bob Xie:   Lenovo Senior SQE</a:t>
            </a:r>
            <a:endParaRPr lang="zh-CN" altLang="en-US" sz="20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2679" y="606694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itchFamily="34" charset="0"/>
                <a:cs typeface="Arial" pitchFamily="34" charset="0"/>
              </a:rPr>
              <a:t>WeChat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6107" y="606694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column</a:t>
            </a:r>
            <a:endParaRPr lang="zh-CN" altLang="en-US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3200" y="1843314"/>
            <a:ext cx="1150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If you interesting about Data analysis, can follow my </a:t>
            </a:r>
            <a:r>
              <a:rPr lang="en-US" altLang="zh-CN" dirty="0"/>
              <a:t>column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and WeChat 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图片 8" descr="Bob Xie _ 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925" y="2452914"/>
            <a:ext cx="3241675" cy="324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8" y="2744884"/>
            <a:ext cx="2716146" cy="27161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1998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neural network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A3C20F-68D0-489D-B620-916A2721361C}"/>
              </a:ext>
            </a:extLst>
          </p:cNvPr>
          <p:cNvSpPr/>
          <p:nvPr/>
        </p:nvSpPr>
        <p:spPr>
          <a:xfrm>
            <a:off x="390654" y="1364984"/>
            <a:ext cx="113925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人工神经网络（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Artificial Neural Network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，即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ANN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），是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世纪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80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年代以来人工智能领域兴起的研究热点。它从信息处理角度对人脑神经元网络进行抽象， 建立某种简单模型，按不同的连接方式组成不同的网络。在工程与学术界也常直接简称为神经网络或类神经网络。神经网络是一种运算模型，由大量的节点（或称神经元）之间相互联接构成。每个节点代表一种特定的输出函数，称为激励函数（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activation function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）。每两个节点间的连接都代表一个对于通过该连接信号的加权值，称之为权重，这相当于人工神经网络的记忆。网络的输出则依网络的连接方式，权重值和激励函数的不同而不同。而网络自身通常都是对自然界某种算法或者函数的逼近，也可能是对一种逻辑策略的表达。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7081C-0FFA-45DD-BC78-1855FF0B84A1}"/>
              </a:ext>
            </a:extLst>
          </p:cNvPr>
          <p:cNvSpPr txBox="1"/>
          <p:nvPr/>
        </p:nvSpPr>
        <p:spPr>
          <a:xfrm>
            <a:off x="6828020" y="4901784"/>
            <a:ext cx="459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Arial" pitchFamily="34" charset="0"/>
                <a:cs typeface="Arial" pitchFamily="34" charset="0"/>
              </a:rPr>
              <a:t>--</a:t>
            </a:r>
            <a:r>
              <a:rPr lang="zh-CN" altLang="en-US" sz="2800" dirty="0">
                <a:latin typeface="Arial" pitchFamily="34" charset="0"/>
                <a:cs typeface="Arial" pitchFamily="34" charset="0"/>
              </a:rPr>
              <a:t>百度百科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neural network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E5BBEC-858E-41FA-A8BE-4F5AFD16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53" y="2303698"/>
            <a:ext cx="10117481" cy="2250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804167-D02E-4F15-B79F-50BE9B83A555}"/>
              </a:ext>
            </a:extLst>
          </p:cNvPr>
          <p:cNvSpPr txBox="1"/>
          <p:nvPr/>
        </p:nvSpPr>
        <p:spPr>
          <a:xfrm>
            <a:off x="3979888" y="1312229"/>
            <a:ext cx="346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Arial" pitchFamily="34" charset="0"/>
                <a:cs typeface="Arial" pitchFamily="34" charset="0"/>
              </a:rPr>
              <a:t>Y= </a:t>
            </a:r>
            <a:r>
              <a:rPr lang="en-US" altLang="zh-CN" sz="5400" dirty="0">
                <a:highlight>
                  <a:srgbClr val="00FFFF"/>
                </a:highlight>
                <a:latin typeface="Arial" pitchFamily="34" charset="0"/>
                <a:cs typeface="Arial" pitchFamily="34" charset="0"/>
              </a:rPr>
              <a:t>F</a:t>
            </a:r>
            <a:r>
              <a:rPr lang="zh-CN" altLang="en-US" sz="5400" dirty="0">
                <a:latin typeface="Arial" pitchFamily="34" charset="0"/>
                <a:cs typeface="Arial" pitchFamily="34" charset="0"/>
              </a:rPr>
              <a:t>（</a:t>
            </a:r>
            <a:r>
              <a:rPr lang="en-US" altLang="zh-CN" sz="5400" dirty="0">
                <a:latin typeface="Arial" pitchFamily="34" charset="0"/>
                <a:cs typeface="Arial" pitchFamily="34" charset="0"/>
              </a:rPr>
              <a:t>X</a:t>
            </a:r>
            <a:r>
              <a:rPr lang="zh-CN" altLang="en-US" sz="5400" dirty="0">
                <a:latin typeface="Arial" pitchFamily="34" charset="0"/>
                <a:cs typeface="Arial" pitchFamily="34" charset="0"/>
              </a:rPr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1CF8C0-5998-45E7-80F6-B1EA46A36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88" y="4994207"/>
            <a:ext cx="3017351" cy="1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69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neuron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8447F0-8E3B-4DE8-9148-3E5F1306B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" y="1123567"/>
            <a:ext cx="5841906" cy="28655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BCB767-CE4C-47D0-BCEF-C1FD80A8D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83" y="4264702"/>
            <a:ext cx="5177251" cy="2150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669D0-47B5-4E20-820A-77A826737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866" y="1123567"/>
            <a:ext cx="4811793" cy="2413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57E4C5-F57E-4ED8-A10A-F4478AC19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65" y="4326333"/>
            <a:ext cx="3182637" cy="10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684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neuron network works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6C08FF-222B-42AD-AC5F-7AD30EAC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6" y="2669871"/>
            <a:ext cx="10923736" cy="407542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F341F71-35D2-4882-ABDE-B7135E2D926F}"/>
              </a:ext>
            </a:extLst>
          </p:cNvPr>
          <p:cNvSpPr/>
          <p:nvPr/>
        </p:nvSpPr>
        <p:spPr>
          <a:xfrm>
            <a:off x="1821304" y="1732698"/>
            <a:ext cx="1356610" cy="3747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初始化权值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5D9439-A8E9-4AD5-AF01-DD0A92FFB778}"/>
              </a:ext>
            </a:extLst>
          </p:cNvPr>
          <p:cNvSpPr/>
          <p:nvPr/>
        </p:nvSpPr>
        <p:spPr>
          <a:xfrm>
            <a:off x="3680086" y="1732698"/>
            <a:ext cx="1873770" cy="3747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沿网络计算输出</a:t>
            </a:r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ABD67C3C-CBB2-46D4-A89C-80EDBF956664}"/>
              </a:ext>
            </a:extLst>
          </p:cNvPr>
          <p:cNvSpPr/>
          <p:nvPr/>
        </p:nvSpPr>
        <p:spPr>
          <a:xfrm>
            <a:off x="6190941" y="1573827"/>
            <a:ext cx="1506511" cy="692495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比较结果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9EF719-7213-4C0C-B2CB-8B737E2EC227}"/>
              </a:ext>
            </a:extLst>
          </p:cNvPr>
          <p:cNvSpPr/>
          <p:nvPr/>
        </p:nvSpPr>
        <p:spPr>
          <a:xfrm>
            <a:off x="8222108" y="1732698"/>
            <a:ext cx="1356610" cy="3747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误差传回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8F868C-E4CE-42AE-83AA-DC5E8A4C907C}"/>
              </a:ext>
            </a:extLst>
          </p:cNvPr>
          <p:cNvSpPr/>
          <p:nvPr/>
        </p:nvSpPr>
        <p:spPr>
          <a:xfrm>
            <a:off x="10067145" y="1732698"/>
            <a:ext cx="1356610" cy="3747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更新权值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4B1DF58-79A1-4D3F-8DC6-D9CC90DE7D37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3177914" y="1920076"/>
            <a:ext cx="50217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5BF9525-15A8-4FDA-ABC4-7608DF65278A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5553856" y="1920075"/>
            <a:ext cx="637085" cy="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CC323C6-C4ED-4684-B2B1-745B723514D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7697452" y="1920075"/>
            <a:ext cx="524656" cy="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A078633-04A6-4BF0-9D8E-3246339E9E9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9578718" y="1920076"/>
            <a:ext cx="488427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10DF2E64-CCC0-46B5-BF0E-F9153BB6340A}"/>
              </a:ext>
            </a:extLst>
          </p:cNvPr>
          <p:cNvCxnSpPr>
            <a:stCxn id="31" idx="2"/>
            <a:endCxn id="27" idx="2"/>
          </p:cNvCxnSpPr>
          <p:nvPr/>
        </p:nvCxnSpPr>
        <p:spPr>
          <a:xfrm rot="5400000">
            <a:off x="7681211" y="-956786"/>
            <a:ext cx="12700" cy="6128479"/>
          </a:xfrm>
          <a:prstGeom prst="bentConnector3">
            <a:avLst>
              <a:gd name="adj1" fmla="val 4160654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CCE33851-3476-4D30-B0DA-D3A3AA9C07BC}"/>
              </a:ext>
            </a:extLst>
          </p:cNvPr>
          <p:cNvSpPr/>
          <p:nvPr/>
        </p:nvSpPr>
        <p:spPr>
          <a:xfrm>
            <a:off x="479686" y="1566071"/>
            <a:ext cx="704533" cy="70025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ADABCF1-3F76-4301-8D9B-B621EEBEFABD}"/>
              </a:ext>
            </a:extLst>
          </p:cNvPr>
          <p:cNvCxnSpPr>
            <a:cxnSpLocks/>
            <a:stCxn id="46" idx="6"/>
            <a:endCxn id="26" idx="1"/>
          </p:cNvCxnSpPr>
          <p:nvPr/>
        </p:nvCxnSpPr>
        <p:spPr>
          <a:xfrm>
            <a:off x="1184219" y="1916197"/>
            <a:ext cx="637085" cy="387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365BA66F-B85D-4B97-B340-C79A7C5CE151}"/>
              </a:ext>
            </a:extLst>
          </p:cNvPr>
          <p:cNvSpPr/>
          <p:nvPr/>
        </p:nvSpPr>
        <p:spPr>
          <a:xfrm>
            <a:off x="6591929" y="564795"/>
            <a:ext cx="704533" cy="70025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4348A19-C50B-4B36-9D59-7465999BBCB1}"/>
              </a:ext>
            </a:extLst>
          </p:cNvPr>
          <p:cNvCxnSpPr>
            <a:cxnSpLocks/>
            <a:stCxn id="29" idx="0"/>
            <a:endCxn id="52" idx="4"/>
          </p:cNvCxnSpPr>
          <p:nvPr/>
        </p:nvCxnSpPr>
        <p:spPr>
          <a:xfrm flipH="1" flipV="1">
            <a:off x="6944196" y="1265046"/>
            <a:ext cx="1" cy="30878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A27033A3-DFBB-462B-B02D-27D277D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89" y="5408282"/>
            <a:ext cx="2847996" cy="12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83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-apple-system"/>
              </a:rPr>
              <a:t>Convolutional Neural Networks, CNN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6A1E6D-BB68-4E6E-B94A-1DBBF7B9AF8F}"/>
              </a:ext>
            </a:extLst>
          </p:cNvPr>
          <p:cNvSpPr/>
          <p:nvPr/>
        </p:nvSpPr>
        <p:spPr>
          <a:xfrm>
            <a:off x="498037" y="116883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数据输入层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/ Input layer</a:t>
            </a:r>
            <a:br>
              <a:rPr lang="en-US" altLang="zh-CN" sz="1600" dirty="0"/>
            </a:b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卷积计算层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/ CONV layer</a:t>
            </a:r>
            <a:br>
              <a:rPr lang="en-US" altLang="zh-CN" sz="1600" dirty="0"/>
            </a:b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激励层 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/ </a:t>
            </a:r>
            <a:r>
              <a:rPr lang="en-US" altLang="zh-CN" sz="1600" dirty="0" err="1">
                <a:solidFill>
                  <a:srgbClr val="4D4D4D"/>
                </a:solidFill>
                <a:latin typeface="-apple-system"/>
              </a:rPr>
              <a:t>ReLU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 layer</a:t>
            </a:r>
            <a:br>
              <a:rPr lang="en-US" altLang="zh-CN" sz="1600" dirty="0"/>
            </a:b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池化层 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/ Pooling layer</a:t>
            </a:r>
            <a:br>
              <a:rPr lang="en-US" altLang="zh-CN" sz="1600" dirty="0"/>
            </a:b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全连接层 </a:t>
            </a: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/ FC layer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7CD3F-F656-484B-B615-45A08444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7" y="2697995"/>
            <a:ext cx="7611641" cy="3600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5CE79E-63D0-4CAF-BBE8-1474973F5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884" y="1239032"/>
            <a:ext cx="3116483" cy="2339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A5096B-EEED-4135-A5CD-C0AAEC93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885" y="4021603"/>
            <a:ext cx="3076640" cy="23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41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Recurrent Neural Network, RNN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E41C13-EA9C-4C5B-89DD-581E081F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7" y="1256596"/>
            <a:ext cx="11796799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0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Sample_ By </a:t>
            </a:r>
            <a:r>
              <a:rPr lang="en-US" altLang="zh-CN" dirty="0" err="1"/>
              <a:t>Keras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C202FB-F1FE-4008-BA76-6C473B15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900322"/>
            <a:ext cx="5724044" cy="38890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591F75-AFBF-4D67-82E9-2400609E0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492" y="2844839"/>
            <a:ext cx="4748247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44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2" descr="C:\Program Files\Microsoft Office\MEDIA\CAGCAT10\j0301252.wmf">
            <a:extLst>
              <a:ext uri="{FF2B5EF4-FFF2-40B4-BE49-F238E27FC236}">
                <a16:creationId xmlns:a16="http://schemas.microsoft.com/office/drawing/2014/main" id="{CD24FA0B-C776-4F7D-A8D0-E98C8813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9428" y="861015"/>
            <a:ext cx="2776702" cy="2375670"/>
          </a:xfrm>
          <a:prstGeom prst="rect">
            <a:avLst/>
          </a:prstGeom>
          <a:noFill/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26198448-538F-4449-A3B0-3920294F4102}"/>
              </a:ext>
            </a:extLst>
          </p:cNvPr>
          <p:cNvSpPr txBox="1"/>
          <p:nvPr/>
        </p:nvSpPr>
        <p:spPr>
          <a:xfrm>
            <a:off x="348342" y="1214931"/>
            <a:ext cx="8301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itchFamily="2" charset="2"/>
              <a:buChar char="Ø"/>
            </a:pPr>
            <a:r>
              <a:rPr lang="zh-CN" altLang="en-US" sz="2400" dirty="0">
                <a:latin typeface="Arial" pitchFamily="34" charset="0"/>
                <a:cs typeface="Arial" pitchFamily="34" charset="0"/>
              </a:rPr>
              <a:t>思考在自己的日常工作中，有哪些场景可以利用到</a:t>
            </a:r>
            <a:r>
              <a:rPr lang="en-US" altLang="zh-CN" sz="2400" dirty="0">
                <a:latin typeface="Arial" pitchFamily="34" charset="0"/>
                <a:cs typeface="Arial" pitchFamily="34" charset="0"/>
              </a:rPr>
              <a:t>DNN</a:t>
            </a:r>
            <a:r>
              <a:rPr lang="zh-CN" altLang="en-US" sz="2400" dirty="0">
                <a:latin typeface="Arial" pitchFamily="34" charset="0"/>
                <a:cs typeface="Arial" pitchFamily="34" charset="0"/>
              </a:rPr>
              <a:t>，能否尝试做一个案例。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  <a:p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640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enovo">
  <a:themeElements>
    <a:clrScheme name="LENOVO">
      <a:dk1>
        <a:srgbClr val="000000"/>
      </a:dk1>
      <a:lt1>
        <a:sysClr val="window" lastClr="FFFFFF"/>
      </a:lt1>
      <a:dk2>
        <a:srgbClr val="C00000"/>
      </a:dk2>
      <a:lt2>
        <a:srgbClr val="000000"/>
      </a:lt2>
      <a:accent1>
        <a:srgbClr val="FF0000"/>
      </a:accent1>
      <a:accent2>
        <a:srgbClr val="939598"/>
      </a:accent2>
      <a:accent3>
        <a:srgbClr val="FFC425"/>
      </a:accent3>
      <a:accent4>
        <a:srgbClr val="64BEDC"/>
      </a:accent4>
      <a:accent5>
        <a:srgbClr val="414042"/>
      </a:accent5>
      <a:accent6>
        <a:srgbClr val="FFFFFF"/>
      </a:accent6>
      <a:hlink>
        <a:srgbClr val="EC2225"/>
      </a:hlink>
      <a:folHlink>
        <a:srgbClr val="64BED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piDescription xmlns="http://schemas.microsoft.com/sharepoint/v3" xsi:nil="true"/>
    <DocumentStatus xmlns="07f2e666-47bf-451f-ab36-aa9c5d00773e">Available</DocumentStatus>
    <DocumentLevel xmlns="227edde7-652a-4486-a451-157b9bbf4f94">Lenovo Internal</DocumentLevel>
    <Relations xmlns="07f2e666-47bf-451f-ab36-aa9c5d00773e" xsi:nil="true"/>
    <Workflow xmlns="07f2e666-47bf-451f-ab36-aa9c5d00773e" xsi:nil="true"/>
    <_dlc_DocId xmlns="07f2e666-47bf-451f-ab36-aa9c5d00773e">WWID-126-10088</_dlc_DocId>
    <_dlc_DocIdUrl xmlns="07f2e666-47bf-451f-ab36-aa9c5d00773e">
      <Url>http://ecm.lenovo.com/os/Worldwide/_layouts/15/DocIdRedir.aspx?ID=WWID-126-10088</Url>
      <Description>WWID-126-10088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F1DAEB343FA8E246A28500DDABBF0BFB009A8CE0F0C72D5540A7A0CDF15B4D9FF6" ma:contentTypeVersion="7" ma:contentTypeDescription="" ma:contentTypeScope="" ma:versionID="78b42c530b2870e326245df7ee80f221">
  <xsd:schema xmlns:xsd="http://www.w3.org/2001/XMLSchema" xmlns:xs="http://www.w3.org/2001/XMLSchema" xmlns:p="http://schemas.microsoft.com/office/2006/metadata/properties" xmlns:ns1="http://schemas.microsoft.com/sharepoint/v3" xmlns:ns2="07f2e666-47bf-451f-ab36-aa9c5d00773e" xmlns:ns3="227edde7-652a-4486-a451-157b9bbf4f94" targetNamespace="http://schemas.microsoft.com/office/2006/metadata/properties" ma:root="true" ma:fieldsID="450ffdaedcff8e06d5dff7b67edbef63" ns1:_="" ns2:_="" ns3:_="">
    <xsd:import namespace="http://schemas.microsoft.com/sharepoint/v3"/>
    <xsd:import namespace="07f2e666-47bf-451f-ab36-aa9c5d00773e"/>
    <xsd:import namespace="227edde7-652a-4486-a451-157b9bbf4f9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KpiDescription" minOccurs="0"/>
                <xsd:element ref="ns2:Workflow" minOccurs="0"/>
                <xsd:element ref="ns2:DocumentStatus" minOccurs="0"/>
                <xsd:element ref="ns2:Relations" minOccurs="0"/>
                <xsd:element ref="ns3:Document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2" nillable="true" ma:displayName="Description" ma:description="The description provides information about the purpose of the goal." ma:internalName="Kpi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e666-47bf-451f-ab36-aa9c5d0077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Workflow" ma:index="13" nillable="true" ma:displayName="Workflow" ma:format="Dropdown" ma:hidden="true" ma:internalName="Workflow" ma:readOnly="false">
      <xsd:simpleType>
        <xsd:restriction base="dms:Choice">
          <xsd:enumeration value="GDDL"/>
          <xsd:enumeration value="PGQ"/>
          <xsd:enumeration value="IDRD"/>
          <xsd:enumeration value="行政"/>
        </xsd:restriction>
      </xsd:simpleType>
    </xsd:element>
    <xsd:element name="DocumentStatus" ma:index="14" nillable="true" ma:displayName="DocumentStatus" ma:default="Available" ma:format="Dropdown" ma:hidden="true" ma:internalName="DocumentStatus" ma:readOnly="false">
      <xsd:simpleType>
        <xsd:restriction base="dms:Choice">
          <xsd:enumeration value="Available"/>
          <xsd:enumeration value="Unavailable"/>
        </xsd:restriction>
      </xsd:simpleType>
    </xsd:element>
    <xsd:element name="Relations" ma:index="15" nillable="true" ma:displayName="Relations" ma:internalName="Relation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edde7-652a-4486-a451-157b9bbf4f94" elementFormDefault="qualified">
    <xsd:import namespace="http://schemas.microsoft.com/office/2006/documentManagement/types"/>
    <xsd:import namespace="http://schemas.microsoft.com/office/infopath/2007/PartnerControls"/>
    <xsd:element name="DocumentLevel" ma:index="16" ma:displayName="DocumentLevel" ma:default="Lenovo Internal" ma:format="Dropdown" ma:internalName="DocumentLevel">
      <xsd:simpleType>
        <xsd:restriction base="dms:Choice">
          <xsd:enumeration value="Lenovo Internal"/>
          <xsd:enumeration value="Lenovo Confidential"/>
          <xsd:enumeration value="Lenovo Restrict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203CD-7D6F-4603-BF64-D245475A36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DD4867-0116-449A-B354-C001A801D0F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35DC493-1477-4DA9-94FB-49794E98FAD0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227edde7-652a-4486-a451-157b9bbf4f94"/>
    <ds:schemaRef ds:uri="http://purl.org/dc/elements/1.1/"/>
    <ds:schemaRef ds:uri="07f2e666-47bf-451f-ab36-aa9c5d00773e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625926C1-7A8D-4D83-A896-38353E7E1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f2e666-47bf-451f-ab36-aa9c5d00773e"/>
    <ds:schemaRef ds:uri="227edde7-652a-4486-a451-157b9bbf4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66682</TotalTime>
  <Words>324</Words>
  <Application>Microsoft Office PowerPoint</Application>
  <PresentationFormat>宽屏</PresentationFormat>
  <Paragraphs>29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-apple-system</vt:lpstr>
      <vt:lpstr>Foundry Gridnik Medium</vt:lpstr>
      <vt:lpstr>HelveticaNeueLT Std</vt:lpstr>
      <vt:lpstr>メイリオ</vt:lpstr>
      <vt:lpstr>Meiryo UI</vt:lpstr>
      <vt:lpstr>Arial</vt:lpstr>
      <vt:lpstr>Arial</vt:lpstr>
      <vt:lpstr>Wingdings</vt:lpstr>
      <vt:lpstr>blank</vt:lpstr>
      <vt:lpstr>LenovoTemplate-16x9_2015</vt:lpstr>
      <vt:lpstr>Lenovo Master</vt:lpstr>
      <vt:lpstr>2_Lenovo Master</vt:lpstr>
      <vt:lpstr>1_LenovoTemplate-16x9_2015</vt:lpstr>
      <vt:lpstr>5_Lenovo Master</vt:lpstr>
      <vt:lpstr>Lenovo</vt:lpstr>
      <vt:lpstr>7_Lenovo Master</vt:lpstr>
      <vt:lpstr> Neural Network Brief</vt:lpstr>
      <vt:lpstr>What’s neural network </vt:lpstr>
      <vt:lpstr>Why neural network</vt:lpstr>
      <vt:lpstr>What’s neuron</vt:lpstr>
      <vt:lpstr>How neuron network works</vt:lpstr>
      <vt:lpstr>Convolutional Neural Networks, CNN</vt:lpstr>
      <vt:lpstr>Recurrent Neural Network, RNN</vt:lpstr>
      <vt:lpstr>Sample_ By Keras</vt:lpstr>
      <vt:lpstr>Home work</vt:lpstr>
      <vt:lpstr> Author information</vt:lpstr>
      <vt:lpstr>PowerPoint 演示文稿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Lenovo</dc:title>
  <dc:creator>Lenovo</dc:creator>
  <cp:lastModifiedBy>Bob Xie</cp:lastModifiedBy>
  <cp:revision>3584</cp:revision>
  <cp:lastPrinted>2020-11-19T08:17:02Z</cp:lastPrinted>
  <dcterms:created xsi:type="dcterms:W3CDTF">2014-11-19T19:33:06Z</dcterms:created>
  <dcterms:modified xsi:type="dcterms:W3CDTF">2020-12-08T13:20:26Z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0x010100F1DAEB343FA8E246A28500DDABBF0BFB009A8CE0F0C72D5540A7A0CDF15B4D9FF6</vt:lpwstr>
  </property>
  <property fmtid="{D5CDD505-2E9C-101B-9397-08002B2CF9AE}" pid="3" name="_dlc_DocIdItemGuid">
    <vt:lpwstr>7bfa1c62-70e4-4d7f-8c09-a300f8420f6c</vt:lpwstr>
  </property>
</Properties>
</file>